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2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5" r:id="rId17"/>
    <p:sldId id="272" r:id="rId18"/>
    <p:sldId id="273" r:id="rId19"/>
    <p:sldId id="276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96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2ED1C-924E-B34D-A575-A37106497F86}" type="datetimeFigureOut">
              <a:rPr lang="en-US" smtClean="0"/>
              <a:t>09/12/13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11CB8-E81D-3A4C-8228-9E45ACF65A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438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84D77-96A2-284B-BC31-C2CA7DE659D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5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84D77-96A2-284B-BC31-C2CA7DE659D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5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84D77-96A2-284B-BC31-C2CA7DE659D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B99E7-8867-BB46-8454-C87AAB74F390}" type="datetimeFigureOut">
              <a:rPr lang="en-US" smtClean="0"/>
              <a:t>07/12/13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1CC4-D14E-6945-BAA0-19CA820FE4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B99E7-8867-BB46-8454-C87AAB74F390}" type="datetimeFigureOut">
              <a:rPr lang="en-US" smtClean="0"/>
              <a:t>07/12/13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1CC4-D14E-6945-BAA0-19CA820FE4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B99E7-8867-BB46-8454-C87AAB74F390}" type="datetimeFigureOut">
              <a:rPr lang="en-US" smtClean="0"/>
              <a:t>07/12/13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1CC4-D14E-6945-BAA0-19CA820FE4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B99E7-8867-BB46-8454-C87AAB74F390}" type="datetimeFigureOut">
              <a:rPr lang="en-US" smtClean="0"/>
              <a:t>07/12/13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1CC4-D14E-6945-BAA0-19CA820FE4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B99E7-8867-BB46-8454-C87AAB74F390}" type="datetimeFigureOut">
              <a:rPr lang="en-US" smtClean="0"/>
              <a:t>07/12/13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1CC4-D14E-6945-BAA0-19CA820FE4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B99E7-8867-BB46-8454-C87AAB74F390}" type="datetimeFigureOut">
              <a:rPr lang="en-US" smtClean="0"/>
              <a:t>07/12/13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1CC4-D14E-6945-BAA0-19CA820FE4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B99E7-8867-BB46-8454-C87AAB74F390}" type="datetimeFigureOut">
              <a:rPr lang="en-US" smtClean="0"/>
              <a:t>07/12/13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1CC4-D14E-6945-BAA0-19CA820FE4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B99E7-8867-BB46-8454-C87AAB74F390}" type="datetimeFigureOut">
              <a:rPr lang="en-US" smtClean="0"/>
              <a:t>07/12/13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1CC4-D14E-6945-BAA0-19CA820FE4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B99E7-8867-BB46-8454-C87AAB74F390}" type="datetimeFigureOut">
              <a:rPr lang="en-US" smtClean="0"/>
              <a:t>07/12/13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1CC4-D14E-6945-BAA0-19CA820FE4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B99E7-8867-BB46-8454-C87AAB74F390}" type="datetimeFigureOut">
              <a:rPr lang="en-US" smtClean="0"/>
              <a:t>07/12/13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1CC4-D14E-6945-BAA0-19CA820FE4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B99E7-8867-BB46-8454-C87AAB74F390}" type="datetimeFigureOut">
              <a:rPr lang="en-US" smtClean="0"/>
              <a:t>07/12/13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1CC4-D14E-6945-BAA0-19CA820FE4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B99E7-8867-BB46-8454-C87AAB74F390}" type="datetimeFigureOut">
              <a:rPr lang="en-US" smtClean="0"/>
              <a:t>07/12/13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B1CC4-D14E-6945-BAA0-19CA820FE4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5BB99E7-8867-BB46-8454-C87AAB74F390}" type="datetimeFigureOut">
              <a:rPr lang="en-US" smtClean="0"/>
              <a:t>07/12/13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94DB1CC4-D14E-6945-BAA0-19CA820FE4AF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4602" y="4533500"/>
            <a:ext cx="6674722" cy="755459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8000"/>
                </a:solidFill>
              </a:rPr>
              <a:t>BridgeGap </a:t>
            </a:r>
            <a:r>
              <a:rPr lang="en-US" sz="2400" b="1" dirty="0" smtClean="0">
                <a:solidFill>
                  <a:srgbClr val="008000"/>
                </a:solidFill>
              </a:rPr>
              <a:t>School Training Programme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61" y="1523999"/>
            <a:ext cx="5680549" cy="26716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0800" y="3613730"/>
            <a:ext cx="6548524" cy="1164317"/>
          </a:xfrm>
        </p:spPr>
        <p:txBody>
          <a:bodyPr anchor="ctr" anchorCtr="0"/>
          <a:lstStyle/>
          <a:p>
            <a:r>
              <a:rPr lang="en-US" sz="3600" dirty="0" smtClean="0"/>
              <a:t>MakeTechEz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51880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49275" y="96619"/>
            <a:ext cx="8042276" cy="1336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Leaders and trend-setters </a:t>
            </a:r>
            <a:r>
              <a:rPr lang="en-US" sz="3600" b="1" dirty="0" smtClean="0"/>
              <a:t>agree </a:t>
            </a:r>
            <a:r>
              <a:rPr lang="en-US" sz="3600" b="1" dirty="0"/>
              <a:t>on one thing – </a:t>
            </a:r>
            <a:r>
              <a:rPr lang="en-US" sz="3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Learn Programming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6534" y="4058651"/>
            <a:ext cx="6695018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Sheryl Sandberg</a:t>
            </a:r>
          </a:p>
          <a:p>
            <a:pPr>
              <a:spcBef>
                <a:spcPts val="300"/>
              </a:spcBef>
            </a:pPr>
            <a:r>
              <a:rPr lang="en-US" dirty="0"/>
              <a:t>Chief Operating Officer, Facebook</a:t>
            </a:r>
          </a:p>
          <a:p>
            <a:pPr>
              <a:spcBef>
                <a:spcPts val="300"/>
              </a:spcBef>
            </a:pPr>
            <a:r>
              <a:rPr lang="en-US" dirty="0"/>
              <a:t>“An understanding of computer science is becoming increasingly essential in today’s world. Our national competitiveness depends upon our ability to educate our children – and that includes our girls – in this critical field.“</a:t>
            </a:r>
          </a:p>
        </p:txBody>
      </p:sp>
      <p:sp>
        <p:nvSpPr>
          <p:cNvPr id="7" name="Rectangle 6"/>
          <p:cNvSpPr/>
          <p:nvPr/>
        </p:nvSpPr>
        <p:spPr>
          <a:xfrm>
            <a:off x="5601192" y="6420009"/>
            <a:ext cx="2990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Source :- http://code.org/quotes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896533" y="1784937"/>
            <a:ext cx="669501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Mark Zuckerberg</a:t>
            </a:r>
            <a:endParaRPr lang="en-US" b="1" dirty="0"/>
          </a:p>
          <a:p>
            <a:pPr>
              <a:spcBef>
                <a:spcPts val="300"/>
              </a:spcBef>
            </a:pPr>
            <a:r>
              <a:rPr lang="en-US" dirty="0"/>
              <a:t>Founder, Facebook</a:t>
            </a:r>
          </a:p>
          <a:p>
            <a:pPr>
              <a:spcBef>
                <a:spcPts val="300"/>
              </a:spcBef>
            </a:pPr>
            <a:r>
              <a:rPr lang="en-US" dirty="0"/>
              <a:t>“Our policy at Facebook is literally to hire as many talented engineers as we can find. There just aren't enough people who are trained and have these skills today.“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2015067"/>
            <a:ext cx="1143000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" y="44323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0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n-US" b="1" dirty="0" smtClean="0"/>
              <a:t>Employment</a:t>
            </a:r>
            <a:r>
              <a:rPr lang="en-US" dirty="0" smtClean="0"/>
              <a:t>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3509141"/>
            <a:ext cx="8042276" cy="3187692"/>
          </a:xfrm>
        </p:spPr>
        <p:txBody>
          <a:bodyPr anchor="ctr" anchorCtr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Revenues in the IT-ITES sector are expected to grow from $108 billion to $300 billion in seven years. Correspondingly </a:t>
            </a:r>
            <a:r>
              <a:rPr lang="en-US" b="1" dirty="0" smtClean="0"/>
              <a:t>NASSCOM</a:t>
            </a:r>
            <a:r>
              <a:rPr lang="en-US" dirty="0" smtClean="0"/>
              <a:t> predicts </a:t>
            </a:r>
            <a:r>
              <a:rPr lang="en-US" dirty="0" smtClean="0"/>
              <a:t>employment rate will spur from 3 million currently to </a:t>
            </a:r>
            <a:r>
              <a:rPr lang="en-US" b="1" dirty="0" smtClean="0"/>
              <a:t>10 million Jobs</a:t>
            </a:r>
            <a:r>
              <a:rPr lang="en-US" dirty="0" smtClean="0"/>
              <a:t> by 2020.</a:t>
            </a:r>
            <a:endParaRPr lang="en-US" sz="13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855" y="1742636"/>
            <a:ext cx="3533010" cy="176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1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n-US" dirty="0" smtClean="0"/>
              <a:t>Current </a:t>
            </a:r>
            <a:r>
              <a:rPr lang="en-US" b="1" dirty="0" smtClean="0"/>
              <a:t>Skill Gap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3598797"/>
            <a:ext cx="8042276" cy="2562497"/>
          </a:xfrm>
        </p:spPr>
        <p:txBody>
          <a:bodyPr anchor="ctr" anchorCtr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Only </a:t>
            </a:r>
            <a:r>
              <a:rPr lang="en-US" dirty="0" smtClean="0"/>
              <a:t>3.51% </a:t>
            </a:r>
            <a:r>
              <a:rPr lang="en-US" dirty="0" smtClean="0"/>
              <a:t>of Fresh Graduating Engineers are currently appropriately </a:t>
            </a:r>
            <a:r>
              <a:rPr lang="en-US" dirty="0"/>
              <a:t>trained to be directly deployed on </a:t>
            </a:r>
            <a:r>
              <a:rPr lang="en-US" dirty="0" smtClean="0"/>
              <a:t>IT Projects </a:t>
            </a:r>
            <a:r>
              <a:rPr lang="en-US" dirty="0" smtClean="0"/>
              <a:t>and 2.68% </a:t>
            </a:r>
            <a:r>
              <a:rPr lang="en-US" dirty="0"/>
              <a:t>are employable in IT product </a:t>
            </a:r>
            <a:r>
              <a:rPr lang="en-US" dirty="0" smtClean="0"/>
              <a:t>companies</a:t>
            </a:r>
            <a:endParaRPr lang="en-US" sz="13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855" y="1742636"/>
            <a:ext cx="3533010" cy="17665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193" y="6022503"/>
            <a:ext cx="7989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Source - National Employability </a:t>
            </a:r>
            <a:r>
              <a:rPr lang="en-US" sz="1600" i="1" dirty="0" smtClean="0"/>
              <a:t>Report </a:t>
            </a:r>
            <a:r>
              <a:rPr lang="en-US" sz="1600" i="1" dirty="0"/>
              <a:t>(NER)</a:t>
            </a:r>
          </a:p>
        </p:txBody>
      </p:sp>
    </p:spTree>
    <p:extLst>
      <p:ext uri="{BB962C8B-B14F-4D97-AF65-F5344CB8AC3E}">
        <p14:creationId xmlns:p14="http://schemas.microsoft.com/office/powerpoint/2010/main" val="52420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n-US" dirty="0" smtClean="0"/>
              <a:t>What we at </a:t>
            </a: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BridgeGap</a:t>
            </a:r>
            <a:r>
              <a:rPr lang="en-US" dirty="0" smtClean="0"/>
              <a:t> See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1" y="2048933"/>
            <a:ext cx="5797550" cy="1117600"/>
          </a:xfrm>
        </p:spPr>
        <p:txBody>
          <a:bodyPr anchor="ctr" anchorCtr="0"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2800" b="1" dirty="0" smtClean="0"/>
              <a:t>HUGE OPPORTUNITY</a:t>
            </a:r>
            <a:r>
              <a:rPr lang="en-US" sz="2800" dirty="0" smtClean="0"/>
              <a:t> ahead for School Kids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" y="2048933"/>
            <a:ext cx="2065867" cy="111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5" y="3422650"/>
            <a:ext cx="2065867" cy="10519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75" y="4749805"/>
            <a:ext cx="2065867" cy="105832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794001" y="4749805"/>
            <a:ext cx="5797550" cy="10583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Font typeface="Wingdings 2" pitchFamily="18" charset="2"/>
              <a:buNone/>
            </a:pPr>
            <a:r>
              <a:rPr lang="en-US" sz="2800" b="1" dirty="0" smtClean="0"/>
              <a:t>START EARLY</a:t>
            </a:r>
            <a:r>
              <a:rPr lang="en-US" sz="2800" dirty="0" smtClean="0"/>
              <a:t> to Programming</a:t>
            </a:r>
            <a:endParaRPr lang="en-US" sz="28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794001" y="3422650"/>
            <a:ext cx="5797550" cy="10519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Font typeface="Wingdings 2" pitchFamily="18" charset="2"/>
              <a:buNone/>
            </a:pPr>
            <a:r>
              <a:rPr lang="en-US" sz="2800" b="1" dirty="0" smtClean="0"/>
              <a:t>BIG SKILL GAP</a:t>
            </a:r>
            <a:r>
              <a:rPr lang="en-US" sz="2800" dirty="0" smtClean="0"/>
              <a:t> currently exists </a:t>
            </a:r>
          </a:p>
        </p:txBody>
      </p:sp>
    </p:spTree>
    <p:extLst>
      <p:ext uri="{BB962C8B-B14F-4D97-AF65-F5344CB8AC3E}">
        <p14:creationId xmlns:p14="http://schemas.microsoft.com/office/powerpoint/2010/main" val="2666149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8499" y="107576"/>
            <a:ext cx="6623051" cy="133695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n-US" sz="3600" b="1" dirty="0" smtClean="0"/>
              <a:t>What is 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BridgeGap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School </a:t>
            </a:r>
            <a:r>
              <a:rPr lang="en-US" sz="3600" dirty="0" smtClean="0"/>
              <a:t>Training Programme?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235" y="3483125"/>
            <a:ext cx="8042276" cy="2751860"/>
          </a:xfrm>
        </p:spPr>
        <p:txBody>
          <a:bodyPr anchor="ctr" anchorCtr="0">
            <a:noAutofit/>
          </a:bodyPr>
          <a:lstStyle/>
          <a:p>
            <a:pPr algn="just"/>
            <a:r>
              <a:rPr lang="en-US" dirty="0" smtClean="0"/>
              <a:t>BridgeGap </a:t>
            </a:r>
            <a:r>
              <a:rPr lang="en-US" dirty="0" smtClean="0"/>
              <a:t>School Training Programme is a extended school activity to help 7</a:t>
            </a:r>
            <a:r>
              <a:rPr lang="en-US" baseline="30000" dirty="0" smtClean="0"/>
              <a:t>th</a:t>
            </a:r>
            <a:r>
              <a:rPr lang="en-US" dirty="0" smtClean="0"/>
              <a:t>, 8</a:t>
            </a:r>
            <a:r>
              <a:rPr lang="en-US" baseline="30000" dirty="0" smtClean="0"/>
              <a:t>th</a:t>
            </a:r>
            <a:r>
              <a:rPr lang="en-US" dirty="0" smtClean="0"/>
              <a:t> and 9</a:t>
            </a:r>
            <a:r>
              <a:rPr lang="en-US" baseline="30000" dirty="0" smtClean="0"/>
              <a:t>th</a:t>
            </a:r>
            <a:r>
              <a:rPr lang="en-US" dirty="0" smtClean="0"/>
              <a:t> Graders learn Programming Skills.</a:t>
            </a:r>
            <a:endParaRPr lang="en-US" dirty="0" smtClean="0"/>
          </a:p>
          <a:p>
            <a:pPr algn="just"/>
            <a:r>
              <a:rPr lang="en-US" dirty="0" smtClean="0"/>
              <a:t>BridgeGap for Schools is a Hands-</a:t>
            </a:r>
            <a:r>
              <a:rPr lang="en-US" dirty="0"/>
              <a:t>on Programme with complete emphasis on Lab Work and Programming.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107576"/>
            <a:ext cx="1407089" cy="1403034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2663202" y="2853668"/>
            <a:ext cx="4143998" cy="755459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dirty="0" smtClean="0">
                <a:solidFill>
                  <a:srgbClr val="008000"/>
                </a:solidFill>
              </a:rPr>
              <a:t>BridgeGap </a:t>
            </a:r>
            <a:r>
              <a:rPr lang="en-US" b="1" dirty="0" smtClean="0">
                <a:solidFill>
                  <a:srgbClr val="008000"/>
                </a:solidFill>
              </a:rPr>
              <a:t>School Training</a:t>
            </a:r>
            <a:endParaRPr lang="en-US" b="1" dirty="0">
              <a:solidFill>
                <a:srgbClr val="008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202" y="1625597"/>
            <a:ext cx="4143998" cy="137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71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8499" y="107576"/>
            <a:ext cx="6623051" cy="133695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n-US" sz="3600" b="1" dirty="0" smtClean="0"/>
              <a:t>What is 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BridgeGap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School </a:t>
            </a:r>
            <a:r>
              <a:rPr lang="en-US" sz="3600" dirty="0" smtClean="0"/>
              <a:t>Training Programme?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235" y="3483125"/>
            <a:ext cx="8042276" cy="2751860"/>
          </a:xfrm>
        </p:spPr>
        <p:txBody>
          <a:bodyPr anchor="ctr" anchorCtr="0">
            <a:noAutofit/>
          </a:bodyPr>
          <a:lstStyle/>
          <a:p>
            <a:pPr algn="just"/>
            <a:r>
              <a:rPr lang="en-US" dirty="0" smtClean="0"/>
              <a:t>BridgeGap </a:t>
            </a:r>
            <a:r>
              <a:rPr lang="en-US" dirty="0"/>
              <a:t>a 3 year Programme,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Year the focus is on Core Programming Languages (C++ and Java) and the final year is on Web and Mobile Programming. </a:t>
            </a:r>
            <a:endParaRPr lang="en-US" dirty="0" smtClean="0"/>
          </a:p>
          <a:p>
            <a:pPr algn="just"/>
            <a:r>
              <a:rPr lang="en-US" dirty="0" smtClean="0"/>
              <a:t>Mentors will be Architects and Technology Experts from the Industry.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107576"/>
            <a:ext cx="1407089" cy="1403034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2663202" y="2853668"/>
            <a:ext cx="4143998" cy="755459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dirty="0" smtClean="0">
                <a:solidFill>
                  <a:srgbClr val="008000"/>
                </a:solidFill>
              </a:rPr>
              <a:t>BridgeGap </a:t>
            </a:r>
            <a:r>
              <a:rPr lang="en-US" b="1" dirty="0" smtClean="0">
                <a:solidFill>
                  <a:srgbClr val="008000"/>
                </a:solidFill>
              </a:rPr>
              <a:t>School Training</a:t>
            </a:r>
            <a:endParaRPr lang="en-US" b="1" dirty="0">
              <a:solidFill>
                <a:srgbClr val="008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202" y="1625597"/>
            <a:ext cx="4143998" cy="137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4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8499" y="107576"/>
            <a:ext cx="6623051" cy="133695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r>
              <a:rPr lang="en-US" sz="3600" b="1" dirty="0" smtClean="0"/>
              <a:t>What is 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BridgeGap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School </a:t>
            </a:r>
            <a:r>
              <a:rPr lang="en-US" sz="3600" dirty="0" smtClean="0"/>
              <a:t>Training Programme?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235" y="3483125"/>
            <a:ext cx="8042276" cy="2751860"/>
          </a:xfrm>
        </p:spPr>
        <p:txBody>
          <a:bodyPr anchor="ctr" anchorCtr="0">
            <a:noAutofit/>
          </a:bodyPr>
          <a:lstStyle/>
          <a:p>
            <a:pPr algn="just"/>
            <a:r>
              <a:rPr lang="en-US" dirty="0" smtClean="0"/>
              <a:t>BridgeGap Training is one hour per week through out the academic year. Students work in Pair.</a:t>
            </a:r>
            <a:endParaRPr lang="en-US" dirty="0" smtClean="0"/>
          </a:p>
          <a:p>
            <a:pPr algn="just"/>
            <a:r>
              <a:rPr lang="en-US" dirty="0" smtClean="0"/>
              <a:t>The complete training content is available online</a:t>
            </a:r>
            <a:r>
              <a:rPr lang="en-US" dirty="0" smtClean="0"/>
              <a:t>. Students are encouraged to use Online Platform to learn, share and help using blog messages.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107576"/>
            <a:ext cx="1407089" cy="1403034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2663202" y="2853668"/>
            <a:ext cx="4143998" cy="755459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dirty="0" smtClean="0">
                <a:solidFill>
                  <a:srgbClr val="008000"/>
                </a:solidFill>
              </a:rPr>
              <a:t>BridgeGap </a:t>
            </a:r>
            <a:r>
              <a:rPr lang="en-US" b="1" dirty="0" smtClean="0">
                <a:solidFill>
                  <a:srgbClr val="008000"/>
                </a:solidFill>
              </a:rPr>
              <a:t>School Training</a:t>
            </a:r>
            <a:endParaRPr lang="en-US" b="1" dirty="0">
              <a:solidFill>
                <a:srgbClr val="008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202" y="1625597"/>
            <a:ext cx="4143998" cy="137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90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72" y="126820"/>
            <a:ext cx="1317712" cy="131771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88406"/>
            <a:ext cx="8042276" cy="4697692"/>
          </a:xfrm>
        </p:spPr>
        <p:txBody>
          <a:bodyPr>
            <a:normAutofit/>
          </a:bodyPr>
          <a:lstStyle/>
          <a:p>
            <a:pPr algn="just">
              <a:spcAft>
                <a:spcPts val="1200"/>
              </a:spcAft>
            </a:pPr>
            <a:r>
              <a:rPr lang="en-US" b="1" dirty="0" smtClean="0"/>
              <a:t>Content Design </a:t>
            </a:r>
            <a:r>
              <a:rPr lang="en-US" dirty="0" smtClean="0"/>
              <a:t>– </a:t>
            </a:r>
          </a:p>
          <a:p>
            <a:pPr lvl="1" algn="just"/>
            <a:r>
              <a:rPr lang="en-US" dirty="0" smtClean="0"/>
              <a:t>Introduces Concepts mainly by writing and compiling lot of programs than reading lot of theory. Its </a:t>
            </a:r>
            <a:r>
              <a:rPr lang="en-US" b="1" dirty="0" smtClean="0"/>
              <a:t>Learning by being Hands-on</a:t>
            </a:r>
          </a:p>
          <a:p>
            <a:pPr lvl="1" algn="just"/>
            <a:r>
              <a:rPr lang="en-US" dirty="0" smtClean="0"/>
              <a:t>Each Level has </a:t>
            </a:r>
            <a:r>
              <a:rPr lang="en-US" b="1" dirty="0" smtClean="0"/>
              <a:t>18 Steps </a:t>
            </a:r>
            <a:r>
              <a:rPr lang="en-US" dirty="0" smtClean="0"/>
              <a:t>and Every </a:t>
            </a:r>
            <a:r>
              <a:rPr lang="en-US" dirty="0"/>
              <a:t>Step introduces </a:t>
            </a:r>
            <a:r>
              <a:rPr lang="en-US" b="1" dirty="0"/>
              <a:t>5 - 10 </a:t>
            </a:r>
            <a:r>
              <a:rPr lang="en-US" b="1" dirty="0" smtClean="0"/>
              <a:t>Concepts. </a:t>
            </a:r>
            <a:r>
              <a:rPr lang="en-US" dirty="0" smtClean="0"/>
              <a:t>Each concept </a:t>
            </a:r>
            <a:r>
              <a:rPr lang="en-US" dirty="0"/>
              <a:t>is demonstrated with a sample code which are built, compiled and executed by </a:t>
            </a:r>
            <a:r>
              <a:rPr lang="en-US" dirty="0" smtClean="0"/>
              <a:t>the students.</a:t>
            </a:r>
            <a:endParaRPr lang="en-US" dirty="0" smtClean="0"/>
          </a:p>
          <a:p>
            <a:pPr lvl="1" algn="just"/>
            <a:r>
              <a:rPr lang="en-US" dirty="0" smtClean="0"/>
              <a:t>At the end of each step students write </a:t>
            </a:r>
            <a:r>
              <a:rPr lang="en-US" b="1" dirty="0" smtClean="0"/>
              <a:t>Practice Programs</a:t>
            </a:r>
            <a:r>
              <a:rPr lang="en-US" dirty="0" smtClean="0"/>
              <a:t> verified by </a:t>
            </a:r>
            <a:r>
              <a:rPr lang="en-US" dirty="0" smtClean="0"/>
              <a:t>the Mentor.</a:t>
            </a:r>
            <a:endParaRPr lang="en-US" dirty="0" smtClean="0"/>
          </a:p>
          <a:p>
            <a:pPr lvl="1" algn="just"/>
            <a:r>
              <a:rPr lang="en-US" dirty="0"/>
              <a:t>At the End of </a:t>
            </a:r>
            <a:r>
              <a:rPr lang="en-US" dirty="0" smtClean="0"/>
              <a:t>each level, Students </a:t>
            </a:r>
            <a:r>
              <a:rPr lang="en-US" dirty="0"/>
              <a:t>would have written any-where between </a:t>
            </a:r>
            <a:r>
              <a:rPr lang="en-US" b="1" dirty="0"/>
              <a:t>150 - 200 Programs</a:t>
            </a:r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49275" y="107576"/>
            <a:ext cx="6705319" cy="1336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/>
              <a:t>How </a:t>
            </a:r>
            <a:r>
              <a:rPr 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BridgeGap</a:t>
            </a:r>
            <a:r>
              <a:rPr 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4400" dirty="0" smtClean="0"/>
              <a:t>Training Programme </a:t>
            </a:r>
            <a:r>
              <a:rPr lang="en-US" sz="4400" b="1" dirty="0" smtClean="0"/>
              <a:t>Works</a:t>
            </a:r>
            <a:r>
              <a:rPr lang="en-US" sz="4400" dirty="0" smtClean="0"/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47971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781757"/>
            <a:ext cx="8042276" cy="4516136"/>
          </a:xfrm>
        </p:spPr>
        <p:txBody>
          <a:bodyPr>
            <a:normAutofit/>
          </a:bodyPr>
          <a:lstStyle/>
          <a:p>
            <a:pPr algn="just">
              <a:spcAft>
                <a:spcPts val="1200"/>
              </a:spcAft>
            </a:pPr>
            <a:r>
              <a:rPr lang="en-US" b="1" dirty="0"/>
              <a:t>Content </a:t>
            </a:r>
            <a:r>
              <a:rPr lang="en-US" b="1" dirty="0" smtClean="0"/>
              <a:t>Mentoring </a:t>
            </a:r>
            <a:r>
              <a:rPr lang="en-US" dirty="0" smtClean="0"/>
              <a:t>– </a:t>
            </a:r>
          </a:p>
          <a:p>
            <a:pPr lvl="1" algn="just"/>
            <a:r>
              <a:rPr lang="en-US" dirty="0" smtClean="0"/>
              <a:t>Mentors are Architects and Technology Experts from the industry helping students on the sample and the practice programs. </a:t>
            </a:r>
          </a:p>
          <a:p>
            <a:pPr lvl="1" algn="just"/>
            <a:r>
              <a:rPr lang="en-US" dirty="0" smtClean="0"/>
              <a:t>In addition to the mentor there will be 2 Training Assistants assisting the mentor and helping the students to program and compile.</a:t>
            </a:r>
            <a:endParaRPr lang="en-US" dirty="0" smtClean="0"/>
          </a:p>
          <a:p>
            <a:pPr marL="349250" lvl="1" indent="0" algn="just">
              <a:spcBef>
                <a:spcPts val="1800"/>
              </a:spcBef>
              <a:buNone/>
            </a:pPr>
            <a:r>
              <a:rPr lang="en-US" dirty="0" smtClean="0"/>
              <a:t>Internally our Mentors are called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7583" y="5066231"/>
            <a:ext cx="2399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Dronaacharya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671" y="4490497"/>
            <a:ext cx="24384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72" y="126820"/>
            <a:ext cx="1317712" cy="1317712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49275" y="107576"/>
            <a:ext cx="6705319" cy="1336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/>
              <a:t>How </a:t>
            </a:r>
            <a:r>
              <a:rPr 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BridgeGap</a:t>
            </a:r>
            <a:r>
              <a:rPr 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4400" dirty="0" smtClean="0"/>
              <a:t>Training Programme </a:t>
            </a:r>
            <a:r>
              <a:rPr lang="en-US" sz="4400" b="1" dirty="0" smtClean="0"/>
              <a:t>Works</a:t>
            </a:r>
            <a:r>
              <a:rPr lang="en-US" sz="4400" dirty="0" smtClean="0"/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74925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781757"/>
            <a:ext cx="8042276" cy="4516136"/>
          </a:xfrm>
        </p:spPr>
        <p:txBody>
          <a:bodyPr>
            <a:normAutofit/>
          </a:bodyPr>
          <a:lstStyle/>
          <a:p>
            <a:pPr algn="just">
              <a:spcBef>
                <a:spcPts val="1400"/>
              </a:spcBef>
              <a:spcAft>
                <a:spcPts val="1200"/>
              </a:spcAft>
            </a:pPr>
            <a:r>
              <a:rPr lang="en-US" b="1" dirty="0"/>
              <a:t>Content Delivery </a:t>
            </a:r>
            <a:r>
              <a:rPr lang="en-US" dirty="0"/>
              <a:t>– </a:t>
            </a:r>
          </a:p>
          <a:p>
            <a:pPr lvl="1" algn="just">
              <a:spcBef>
                <a:spcPts val="0"/>
              </a:spcBef>
            </a:pPr>
            <a:r>
              <a:rPr lang="en-US" dirty="0"/>
              <a:t>It</a:t>
            </a:r>
            <a:r>
              <a:rPr lang="fr-FR" dirty="0"/>
              <a:t>’</a:t>
            </a:r>
            <a:r>
              <a:rPr lang="en-US" dirty="0"/>
              <a:t>s a Class-Room Training on extended hours at the School </a:t>
            </a:r>
            <a:r>
              <a:rPr lang="en-US" dirty="0" smtClean="0"/>
              <a:t>Premise.</a:t>
            </a:r>
          </a:p>
          <a:p>
            <a:pPr lvl="1" algn="just">
              <a:lnSpc>
                <a:spcPct val="110000"/>
              </a:lnSpc>
            </a:pPr>
            <a:r>
              <a:rPr lang="en-US" dirty="0" smtClean="0"/>
              <a:t>Each </a:t>
            </a:r>
            <a:r>
              <a:rPr lang="en-US" dirty="0"/>
              <a:t>Class has 30 Students working in Pair. Pair programming is a collaborative learning method in which students program in pairs instead of individually. This approach significantly improves </a:t>
            </a:r>
            <a:r>
              <a:rPr lang="en-US" dirty="0" smtClean="0"/>
              <a:t>students </a:t>
            </a:r>
            <a:r>
              <a:rPr lang="en-US" dirty="0"/>
              <a:t>programming </a:t>
            </a:r>
            <a:r>
              <a:rPr lang="en-US" dirty="0" smtClean="0"/>
              <a:t>competency</a:t>
            </a:r>
          </a:p>
          <a:p>
            <a:pPr lvl="1" algn="just"/>
            <a:r>
              <a:rPr lang="en-US" dirty="0" smtClean="0"/>
              <a:t>The complete Training Content is online. Students are encouraged to participate, comment, learn and share their knowledge using online Blog Messaging.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72" y="126820"/>
            <a:ext cx="1317712" cy="1317712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49275" y="107576"/>
            <a:ext cx="6705319" cy="1336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/>
              <a:t>How </a:t>
            </a:r>
            <a:r>
              <a:rPr 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BridgeGap</a:t>
            </a:r>
            <a:r>
              <a:rPr 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4400" dirty="0" smtClean="0"/>
              <a:t>Training Programme </a:t>
            </a:r>
            <a:r>
              <a:rPr lang="en-US" sz="4400" b="1" dirty="0" smtClean="0"/>
              <a:t>Works</a:t>
            </a:r>
            <a:r>
              <a:rPr lang="en-US" sz="4400" dirty="0" smtClean="0"/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3136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eve Jobs says everyone should learn to program.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5963" y="1600200"/>
            <a:ext cx="7708900" cy="43434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49275" y="96619"/>
            <a:ext cx="8042276" cy="1336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Steve Jobs </a:t>
            </a:r>
            <a:r>
              <a:rPr lang="en-US" sz="3600" dirty="0" smtClean="0"/>
              <a:t>“everyone </a:t>
            </a:r>
            <a:r>
              <a:rPr lang="en-US" sz="3600" dirty="0"/>
              <a:t>should learn to </a:t>
            </a:r>
            <a:r>
              <a:rPr lang="en-US" sz="3600" dirty="0" smtClean="0"/>
              <a:t>program – teaches you to think”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32672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813271" y="350182"/>
            <a:ext cx="35944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 you 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194602" y="4533500"/>
            <a:ext cx="6674722" cy="755459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smtClean="0">
                <a:solidFill>
                  <a:srgbClr val="008000"/>
                </a:solidFill>
              </a:rPr>
              <a:t>BridgeGap School Training Programme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61" y="1523999"/>
            <a:ext cx="5680549" cy="267165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320800" y="3613730"/>
            <a:ext cx="6548524" cy="116431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MakeTechEz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8967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49275" y="96619"/>
            <a:ext cx="8042276" cy="1336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Leaders and trend-setters </a:t>
            </a:r>
            <a:r>
              <a:rPr lang="en-US" sz="3600" b="1" dirty="0" smtClean="0"/>
              <a:t>agree </a:t>
            </a:r>
            <a:r>
              <a:rPr lang="en-US" sz="3600" b="1" dirty="0"/>
              <a:t>on one thing – </a:t>
            </a:r>
            <a:r>
              <a:rPr lang="en-US" sz="3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Learn Programming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2180548"/>
            <a:ext cx="1155315" cy="115531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020451" y="1954267"/>
            <a:ext cx="681187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Bill </a:t>
            </a:r>
            <a:r>
              <a:rPr lang="en-US" b="1" dirty="0"/>
              <a:t>Gates</a:t>
            </a:r>
          </a:p>
          <a:p>
            <a:pPr>
              <a:spcBef>
                <a:spcPts val="300"/>
              </a:spcBef>
            </a:pPr>
            <a:r>
              <a:rPr lang="en-US" dirty="0"/>
              <a:t>Chairman, Microsoft</a:t>
            </a:r>
          </a:p>
          <a:p>
            <a:pPr>
              <a:spcBef>
                <a:spcPts val="300"/>
              </a:spcBef>
            </a:pPr>
            <a:r>
              <a:rPr lang="en-US" dirty="0"/>
              <a:t>“Learning to write programs stretches your mind, and helps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think better, creates a way of thinking about things that </a:t>
            </a:r>
            <a:endParaRPr lang="en-US" dirty="0" smtClean="0"/>
          </a:p>
          <a:p>
            <a:r>
              <a:rPr lang="en-US" dirty="0" smtClean="0"/>
              <a:t>I </a:t>
            </a:r>
            <a:r>
              <a:rPr lang="en-US" dirty="0"/>
              <a:t>think is helpful in all domains.“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20451" y="4010227"/>
            <a:ext cx="680894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Dr. Alan </a:t>
            </a:r>
            <a:r>
              <a:rPr lang="en-US" b="1" dirty="0" smtClean="0"/>
              <a:t>Goodwin</a:t>
            </a:r>
          </a:p>
          <a:p>
            <a:pPr>
              <a:spcBef>
                <a:spcPts val="300"/>
              </a:spcBef>
            </a:pPr>
            <a:r>
              <a:rPr lang="en-US" dirty="0"/>
              <a:t>Principal, Walt Whitman High </a:t>
            </a:r>
            <a:r>
              <a:rPr lang="en-US" dirty="0" smtClean="0"/>
              <a:t>School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“</a:t>
            </a:r>
            <a:r>
              <a:rPr lang="en-US" dirty="0"/>
              <a:t>In the 21st century, learning to program computers is one </a:t>
            </a:r>
            <a:endParaRPr lang="en-US" dirty="0" smtClean="0"/>
          </a:p>
          <a:p>
            <a:r>
              <a:rPr lang="en-US" dirty="0" smtClean="0"/>
              <a:t>of </a:t>
            </a:r>
            <a:r>
              <a:rPr lang="en-US" dirty="0"/>
              <a:t>the most valuable skills we can teach our young children, 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/>
              <a:t>matter what career they choose. </a:t>
            </a:r>
            <a:r>
              <a:rPr lang="en-US" dirty="0" smtClean="0"/>
              <a:t>“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" y="4202642"/>
            <a:ext cx="1165221" cy="116522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601192" y="6420009"/>
            <a:ext cx="2990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Source :- http://code.org/quotes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8996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49275" y="96619"/>
            <a:ext cx="8042276" cy="1336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Leaders and trend-setters </a:t>
            </a:r>
            <a:r>
              <a:rPr lang="en-US" sz="3600" b="1" dirty="0" smtClean="0"/>
              <a:t>agree </a:t>
            </a:r>
            <a:r>
              <a:rPr lang="en-US" sz="3600" b="1" dirty="0"/>
              <a:t>on one thing – </a:t>
            </a:r>
            <a:r>
              <a:rPr lang="en-US" sz="3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Learn Programming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20451" y="1920401"/>
            <a:ext cx="639370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Eric Schmidt</a:t>
            </a:r>
          </a:p>
          <a:p>
            <a:pPr>
              <a:spcBef>
                <a:spcPts val="300"/>
              </a:spcBef>
            </a:pPr>
            <a:r>
              <a:rPr lang="en-US" dirty="0"/>
              <a:t>Executive Chairman, Google</a:t>
            </a:r>
          </a:p>
          <a:p>
            <a:pPr>
              <a:spcBef>
                <a:spcPts val="300"/>
              </a:spcBef>
            </a:pPr>
            <a:r>
              <a:rPr lang="en-US" dirty="0"/>
              <a:t>“For most people on Earth, the digital revolution hasn't even started yet. Within the next 10 years, all that will change. Let's get the whole world coding!“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2112816"/>
            <a:ext cx="1155314" cy="11553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" y="4385322"/>
            <a:ext cx="1151874" cy="115187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20451" y="3889321"/>
            <a:ext cx="6852337" cy="210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Salman Khan</a:t>
            </a:r>
          </a:p>
          <a:p>
            <a:pPr>
              <a:spcBef>
                <a:spcPts val="300"/>
              </a:spcBef>
            </a:pPr>
            <a:r>
              <a:rPr lang="en-US" dirty="0"/>
              <a:t>Founder, Khan Academy</a:t>
            </a:r>
          </a:p>
          <a:p>
            <a:pPr>
              <a:spcBef>
                <a:spcPts val="300"/>
              </a:spcBef>
            </a:pPr>
            <a:r>
              <a:rPr lang="en-US" dirty="0"/>
              <a:t>“To prepare humanity for the next 100 years, we </a:t>
            </a:r>
            <a:r>
              <a:rPr lang="en-US" dirty="0" smtClean="0"/>
              <a:t>need more of </a:t>
            </a:r>
            <a:r>
              <a:rPr lang="en-US" dirty="0"/>
              <a:t>our children to learn computer </a:t>
            </a:r>
            <a:r>
              <a:rPr lang="en-US" dirty="0" smtClean="0"/>
              <a:t>programming skills</a:t>
            </a:r>
            <a:r>
              <a:rPr lang="en-US" dirty="0"/>
              <a:t>, </a:t>
            </a:r>
            <a:r>
              <a:rPr lang="en-US" dirty="0" smtClean="0"/>
              <a:t>regardless </a:t>
            </a:r>
            <a:r>
              <a:rPr lang="en-US" dirty="0"/>
              <a:t>of their future profession. Along </a:t>
            </a:r>
            <a:r>
              <a:rPr lang="en-US" dirty="0" smtClean="0"/>
              <a:t>with reading </a:t>
            </a:r>
            <a:r>
              <a:rPr lang="en-US" dirty="0"/>
              <a:t>and </a:t>
            </a:r>
            <a:r>
              <a:rPr lang="en-US" dirty="0" smtClean="0"/>
              <a:t>writing</a:t>
            </a:r>
            <a:r>
              <a:rPr lang="en-US" dirty="0"/>
              <a:t>, the ability to program is going </a:t>
            </a:r>
            <a:r>
              <a:rPr lang="en-US" dirty="0" smtClean="0"/>
              <a:t>to define </a:t>
            </a:r>
            <a:r>
              <a:rPr lang="en-US" dirty="0"/>
              <a:t>what an </a:t>
            </a:r>
            <a:r>
              <a:rPr lang="en-US" dirty="0" smtClean="0"/>
              <a:t>educated </a:t>
            </a:r>
            <a:r>
              <a:rPr lang="en-US" dirty="0"/>
              <a:t>person is.“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01192" y="6420009"/>
            <a:ext cx="2990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Source :- http://code.org/quotes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4038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49275" y="96619"/>
            <a:ext cx="8042276" cy="1336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Leaders and trend-setters </a:t>
            </a:r>
            <a:r>
              <a:rPr lang="en-US" sz="3600" b="1" dirty="0" smtClean="0"/>
              <a:t>agree </a:t>
            </a:r>
            <a:r>
              <a:rPr lang="en-US" sz="3600" b="1" dirty="0"/>
              <a:t>on one thing – </a:t>
            </a:r>
            <a:r>
              <a:rPr lang="en-US" sz="3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Learn Programming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22883" y="1615607"/>
            <a:ext cx="6568668" cy="2939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Harry Lewis</a:t>
            </a:r>
          </a:p>
          <a:p>
            <a:pPr>
              <a:spcBef>
                <a:spcPts val="300"/>
              </a:spcBef>
            </a:pPr>
            <a:r>
              <a:rPr lang="en-US" dirty="0"/>
              <a:t>Dean of Harvard College (1995-2003)</a:t>
            </a:r>
          </a:p>
          <a:p>
            <a:pPr>
              <a:spcBef>
                <a:spcPts val="300"/>
              </a:spcBef>
            </a:pPr>
            <a:r>
              <a:rPr lang="en-US" dirty="0"/>
              <a:t>“The most popular class at Harvard today is Intro to Computer Programming, because computers are helping in almost every other field of study and research - to search for a cure for cancer, to understand the origins of ancient languages, etc. We need more schools to offer computer programming; it's a skill that will empower the next generation in almost any field. Learning to code is easy, fun, and a good thing to learn young.“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82799" y="4803303"/>
            <a:ext cx="678998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Dr. John Deasy</a:t>
            </a:r>
          </a:p>
          <a:p>
            <a:pPr>
              <a:spcBef>
                <a:spcPts val="300"/>
              </a:spcBef>
            </a:pPr>
            <a:r>
              <a:rPr lang="en-US" dirty="0"/>
              <a:t>Superintendent, Los Angeles Unified School District</a:t>
            </a:r>
          </a:p>
          <a:p>
            <a:pPr>
              <a:spcBef>
                <a:spcPts val="300"/>
              </a:spcBef>
            </a:pPr>
            <a:r>
              <a:rPr lang="en-US" dirty="0"/>
              <a:t>“Students who study computer science unlock a world of opportunities for themselves.“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4854102"/>
            <a:ext cx="1134953" cy="11349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" y="2451476"/>
            <a:ext cx="1155324" cy="11553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01192" y="6420009"/>
            <a:ext cx="2990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Source :- http://code.org/quotes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78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49275" y="96619"/>
            <a:ext cx="8042276" cy="1336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Leaders and trend-setters </a:t>
            </a:r>
            <a:r>
              <a:rPr lang="en-US" sz="3600" b="1" dirty="0" smtClean="0"/>
              <a:t>agree </a:t>
            </a:r>
            <a:r>
              <a:rPr lang="en-US" sz="3600" b="1" dirty="0"/>
              <a:t>on one thing – </a:t>
            </a:r>
            <a:r>
              <a:rPr lang="en-US" sz="3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Learn Programming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81781" y="1784937"/>
            <a:ext cx="6609770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Stephen Hawking</a:t>
            </a:r>
          </a:p>
          <a:p>
            <a:pPr>
              <a:spcBef>
                <a:spcPts val="300"/>
              </a:spcBef>
            </a:pPr>
            <a:r>
              <a:rPr lang="en-US" dirty="0"/>
              <a:t>Theoretical Physicist, Cosmologist, and Author</a:t>
            </a:r>
          </a:p>
          <a:p>
            <a:pPr>
              <a:spcBef>
                <a:spcPts val="300"/>
              </a:spcBef>
            </a:pPr>
            <a:r>
              <a:rPr lang="en-US" dirty="0"/>
              <a:t>“Whether you want to uncover the secrets of the universe, or you just want to pursue a career in the 21st century, basic computer programming is an essential skill to learn.“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2123491"/>
            <a:ext cx="1144640" cy="11446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01192" y="6420009"/>
            <a:ext cx="2990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Source :- http://code.org/quotes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981781" y="3918540"/>
            <a:ext cx="6609770" cy="210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Wendy Kopp</a:t>
            </a:r>
          </a:p>
          <a:p>
            <a:pPr>
              <a:spcBef>
                <a:spcPts val="300"/>
              </a:spcBef>
            </a:pPr>
            <a:r>
              <a:rPr lang="en-US" dirty="0"/>
              <a:t>CEO, Teach For America</a:t>
            </a:r>
          </a:p>
          <a:p>
            <a:pPr>
              <a:spcBef>
                <a:spcPts val="300"/>
              </a:spcBef>
            </a:pPr>
            <a:r>
              <a:rPr lang="en-US" dirty="0"/>
              <a:t>“Ensuring that our nation's urban and rural children have the chance to become proficient in computer science is a sure way to set them on a trajectory to great career options. We need to do this to close the digital divide and level the playing field.“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" y="4449233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9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49275" y="96619"/>
            <a:ext cx="8042276" cy="1336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Leaders and trend-setters </a:t>
            </a:r>
            <a:r>
              <a:rPr lang="en-US" sz="3600" b="1" dirty="0" smtClean="0"/>
              <a:t>agree </a:t>
            </a:r>
            <a:r>
              <a:rPr lang="en-US" sz="3600" b="1" dirty="0"/>
              <a:t>on one thing – </a:t>
            </a:r>
            <a:r>
              <a:rPr lang="en-US" sz="3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Learn Programming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89017" y="4194115"/>
            <a:ext cx="6883771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Brad </a:t>
            </a:r>
            <a:r>
              <a:rPr lang="en-US" b="1" dirty="0" smtClean="0"/>
              <a:t>Feld</a:t>
            </a:r>
          </a:p>
          <a:p>
            <a:r>
              <a:rPr lang="en-US" dirty="0"/>
              <a:t>Managing Director, Foundry Group</a:t>
            </a:r>
          </a:p>
          <a:p>
            <a:pPr>
              <a:spcBef>
                <a:spcPts val="300"/>
              </a:spcBef>
            </a:pPr>
            <a:r>
              <a:rPr lang="en-US" dirty="0"/>
              <a:t>“Computer science needs to be part of the core curriculum - like algebra, biology, physics, or chemistry. We need all schools to teach it, not just 10%.“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89017" y="1784937"/>
            <a:ext cx="6602534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John Hennessy</a:t>
            </a:r>
          </a:p>
          <a:p>
            <a:pPr>
              <a:spcBef>
                <a:spcPts val="300"/>
              </a:spcBef>
            </a:pPr>
            <a:r>
              <a:rPr lang="en-US" dirty="0"/>
              <a:t>President, Stanford University</a:t>
            </a:r>
          </a:p>
          <a:p>
            <a:pPr>
              <a:spcBef>
                <a:spcPts val="300"/>
              </a:spcBef>
            </a:pPr>
            <a:r>
              <a:rPr lang="en-US" dirty="0"/>
              <a:t>“Learning to program is exciting: it's stimulating, fun, develops new ways of thinking, and in a very short time you can build programs that will impress your friends and family</a:t>
            </a:r>
            <a:r>
              <a:rPr lang="en-US" dirty="0" smtClean="0"/>
              <a:t>!“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2163231"/>
            <a:ext cx="1121832" cy="1121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" y="4368389"/>
            <a:ext cx="1151876" cy="11518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01192" y="6420009"/>
            <a:ext cx="2990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Source :- http://code.org/quotes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92938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49275" y="96619"/>
            <a:ext cx="8042276" cy="1336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Leaders and trend-setters </a:t>
            </a:r>
            <a:r>
              <a:rPr lang="en-US" sz="3600" b="1" dirty="0" smtClean="0"/>
              <a:t>agree </a:t>
            </a:r>
            <a:r>
              <a:rPr lang="en-US" sz="3600" b="1" dirty="0"/>
              <a:t>on one thing – </a:t>
            </a:r>
            <a:r>
              <a:rPr lang="en-US" sz="3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Learn Programming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15067" y="4058651"/>
            <a:ext cx="6576485" cy="210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Jack Dorsey</a:t>
            </a:r>
          </a:p>
          <a:p>
            <a:pPr>
              <a:spcBef>
                <a:spcPts val="300"/>
              </a:spcBef>
            </a:pPr>
            <a:r>
              <a:rPr lang="en-US" dirty="0"/>
              <a:t>Creator, Twitter. Founder and CEO, Square</a:t>
            </a:r>
          </a:p>
          <a:p>
            <a:pPr>
              <a:spcBef>
                <a:spcPts val="300"/>
              </a:spcBef>
            </a:pPr>
            <a:r>
              <a:rPr lang="en-US" dirty="0"/>
              <a:t>“I think that great programming is not all that dissimilar to great art. Once you start thinking in concepts </a:t>
            </a:r>
            <a:r>
              <a:rPr lang="en-US" dirty="0" smtClean="0"/>
              <a:t>of programming </a:t>
            </a:r>
            <a:r>
              <a:rPr lang="en-US" dirty="0"/>
              <a:t>it makes you a better person...as does learning a foreign language, as does learning math, as does learning how to read.“</a:t>
            </a:r>
          </a:p>
        </p:txBody>
      </p:sp>
      <p:sp>
        <p:nvSpPr>
          <p:cNvPr id="7" name="Rectangle 6"/>
          <p:cNvSpPr/>
          <p:nvPr/>
        </p:nvSpPr>
        <p:spPr>
          <a:xfrm>
            <a:off x="5601192" y="6420009"/>
            <a:ext cx="2990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Source :- http://code.org/quotes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015067" y="1784937"/>
            <a:ext cx="6576484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Susan Wojcicki</a:t>
            </a:r>
          </a:p>
          <a:p>
            <a:pPr>
              <a:spcBef>
                <a:spcPts val="300"/>
              </a:spcBef>
            </a:pPr>
            <a:r>
              <a:rPr lang="en-US" dirty="0"/>
              <a:t>Senior Vice President, Google</a:t>
            </a:r>
          </a:p>
          <a:p>
            <a:pPr>
              <a:spcBef>
                <a:spcPts val="300"/>
              </a:spcBef>
            </a:pPr>
            <a:r>
              <a:rPr lang="en-US" dirty="0"/>
              <a:t>“Learning to code makes kids feel empowered, creative, and confident. If we want our young women to retain these traits into adulthood, a great option is to expose them to computer programming in their youth.“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2200628"/>
            <a:ext cx="1143000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" y="4528552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9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49275" y="96619"/>
            <a:ext cx="8042276" cy="1336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Leaders and trend-setters </a:t>
            </a:r>
            <a:r>
              <a:rPr lang="en-US" sz="3600" b="1" dirty="0" smtClean="0"/>
              <a:t>agree </a:t>
            </a:r>
            <a:r>
              <a:rPr lang="en-US" sz="3600" b="1" dirty="0"/>
              <a:t>on one thing – </a:t>
            </a:r>
            <a:r>
              <a:rPr lang="en-US" sz="3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Learn Programming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6534" y="4058651"/>
            <a:ext cx="6695018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Marc Benioff</a:t>
            </a:r>
          </a:p>
          <a:p>
            <a:pPr>
              <a:spcBef>
                <a:spcPts val="300"/>
              </a:spcBef>
            </a:pPr>
            <a:r>
              <a:rPr lang="en-US" dirty="0"/>
              <a:t>Chairman and CEO, salesforce.com</a:t>
            </a:r>
          </a:p>
          <a:p>
            <a:pPr>
              <a:spcBef>
                <a:spcPts val="300"/>
              </a:spcBef>
            </a:pPr>
            <a:r>
              <a:rPr lang="en-US" dirty="0"/>
              <a:t>“Learning to code at a young age opened my eyes to the incredibly exciting world of technology </a:t>
            </a:r>
            <a:r>
              <a:rPr lang="en-US" dirty="0" smtClean="0"/>
              <a:t>&amp; entrepreneurship</a:t>
            </a:r>
            <a:r>
              <a:rPr lang="en-US" dirty="0"/>
              <a:t>. Our youth deserve the opportunity to learn the skills that will enable them to succeed in our connected world.“</a:t>
            </a:r>
          </a:p>
        </p:txBody>
      </p:sp>
      <p:sp>
        <p:nvSpPr>
          <p:cNvPr id="7" name="Rectangle 6"/>
          <p:cNvSpPr/>
          <p:nvPr/>
        </p:nvSpPr>
        <p:spPr>
          <a:xfrm>
            <a:off x="5601192" y="6420009"/>
            <a:ext cx="2990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Source :- http://code.org/quotes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896533" y="1784937"/>
            <a:ext cx="6695018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Randi Weingarten</a:t>
            </a:r>
          </a:p>
          <a:p>
            <a:pPr>
              <a:spcBef>
                <a:spcPts val="300"/>
              </a:spcBef>
            </a:pPr>
            <a:r>
              <a:rPr lang="en-US" dirty="0"/>
              <a:t>President, American Federation of Teachers</a:t>
            </a:r>
          </a:p>
          <a:p>
            <a:pPr>
              <a:spcBef>
                <a:spcPts val="300"/>
              </a:spcBef>
            </a:pPr>
            <a:r>
              <a:rPr lang="en-US" dirty="0"/>
              <a:t>“Computers have and continue to change the world around us, and programmers continue to be </a:t>
            </a:r>
            <a:r>
              <a:rPr lang="en-US" dirty="0" smtClean="0"/>
              <a:t>essential. Computer </a:t>
            </a:r>
            <a:r>
              <a:rPr lang="en-US" dirty="0"/>
              <a:t>programming has become far more accessible to teach and </a:t>
            </a:r>
            <a:r>
              <a:rPr lang="en-US" dirty="0" smtClean="0"/>
              <a:t>learn </a:t>
            </a:r>
            <a:r>
              <a:rPr lang="en-US" dirty="0"/>
              <a:t>and our country needs more students to learn it.“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2185347"/>
            <a:ext cx="1143000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" y="4449234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87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3083</TotalTime>
  <Words>1479</Words>
  <Application>Microsoft Macintosh PowerPoint</Application>
  <PresentationFormat>On-screen Show (4:3)</PresentationFormat>
  <Paragraphs>115</Paragraphs>
  <Slides>20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Breeze</vt:lpstr>
      <vt:lpstr>MakeTechEz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Employment Opportunities</vt:lpstr>
      <vt:lpstr>Current Skill Gap</vt:lpstr>
      <vt:lpstr>What we at BridgeGap See</vt:lpstr>
      <vt:lpstr>What is BridgeGap School Training Programme?</vt:lpstr>
      <vt:lpstr>What is BridgeGap School Training Programme?</vt:lpstr>
      <vt:lpstr>What is BridgeGap School Training Programme?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MakeTechEz</dc:title>
  <dc:creator>Narayan Mahadevan IPhone</dc:creator>
  <cp:lastModifiedBy>Narayan Mahadevan IPhone</cp:lastModifiedBy>
  <cp:revision>52</cp:revision>
  <dcterms:created xsi:type="dcterms:W3CDTF">2013-12-07T02:55:18Z</dcterms:created>
  <dcterms:modified xsi:type="dcterms:W3CDTF">2013-12-09T06:19:04Z</dcterms:modified>
</cp:coreProperties>
</file>